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1.jpeg" ContentType="image/jpeg"/>
  <Override PartName="/ppt/media/image10.jpeg" ContentType="image/jpeg"/>
  <Override PartName="/ppt/media/image12.png" ContentType="image/png"/>
  <Override PartName="/ppt/media/image9.jpeg" ContentType="image/jpeg"/>
  <Override PartName="/ppt/media/image8.jpeg" ContentType="image/jpeg"/>
  <Override PartName="/ppt/media/image7.jpeg" ContentType="image/jpeg"/>
  <Override PartName="/ppt/media/image14.gif" ContentType="image/gif"/>
  <Override PartName="/ppt/media/image5.jpeg" ContentType="image/jpeg"/>
  <Override PartName="/ppt/media/image4.png" ContentType="image/png"/>
  <Override PartName="/ppt/media/image3.jpeg" ContentType="image/jpeg"/>
  <Override PartName="/ppt/media/image13.jpeg" ContentType="image/jpeg"/>
  <Override PartName="/ppt/media/image2.png" ContentType="image/png"/>
  <Override PartName="/ppt/media/image6.png" ContentType="image/png"/>
  <Override PartName="/ppt/media/image1.jpeg" ContentType="image/jpeg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1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0463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57200" y="2761560"/>
            <a:ext cx="80463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9920" y="120348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579920" y="276156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457200" y="276156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579920" y="120348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046360" cy="29836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046360" cy="29833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3926160" cy="29833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579920" y="1203480"/>
            <a:ext cx="3926160" cy="29833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6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57200" y="276156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9920" y="1203480"/>
            <a:ext cx="3926160" cy="29833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046360" cy="29836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3926160" cy="29833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9920" y="120348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579920" y="276156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579920" y="120348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2761560"/>
            <a:ext cx="804564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0463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2761560"/>
            <a:ext cx="80463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579920" y="120348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9920" y="276156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57200" y="276156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9920" y="120348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046360" cy="29836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046360" cy="29833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3926160" cy="29833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579920" y="1203480"/>
            <a:ext cx="3926160" cy="29833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046360" cy="29833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6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57200" y="276156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4579920" y="1203480"/>
            <a:ext cx="3926160" cy="29833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3926160" cy="29833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579920" y="120348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579920" y="276156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579920" y="120348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457200" y="2761560"/>
            <a:ext cx="804564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0463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57200" y="2761560"/>
            <a:ext cx="80463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4579920" y="120348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4579920" y="276156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2" name="PlaceHolder 5"/>
          <p:cNvSpPr>
            <a:spLocks noGrp="1"/>
          </p:cNvSpPr>
          <p:nvPr>
            <p:ph type="body"/>
          </p:nvPr>
        </p:nvSpPr>
        <p:spPr>
          <a:xfrm>
            <a:off x="457200" y="276156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579920" y="120348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3926160" cy="29833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4579920" y="1203480"/>
            <a:ext cx="3926160" cy="29833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6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57200" y="276156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579920" y="1203480"/>
            <a:ext cx="3926160" cy="29833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3926160" cy="29833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579920" y="120348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579920" y="276156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579920" y="1203480"/>
            <a:ext cx="392616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57200" y="2761560"/>
            <a:ext cx="8045640" cy="1422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9143640" cy="3517920"/>
          </a:xfrm>
          <a:prstGeom prst="rect">
            <a:avLst/>
          </a:prstGeom>
          <a:solidFill>
            <a:srgbClr val="2388db"/>
          </a:solidFill>
        </p:spPr>
      </p:sp>
      <p:sp>
        <p:nvSpPr>
          <p:cNvPr id="1" name="CustomShape 2"/>
          <p:cNvSpPr/>
          <p:nvPr/>
        </p:nvSpPr>
        <p:spPr>
          <a:xfrm>
            <a:off x="0" y="3496680"/>
            <a:ext cx="9143640" cy="360"/>
          </a:xfrm>
          <a:prstGeom prst="straightConnector1">
            <a:avLst/>
          </a:prstGeom>
          <a:ln w="57240">
            <a:solidFill>
              <a:srgbClr val="000000"/>
            </a:solidFill>
            <a:round/>
          </a:ln>
        </p:spPr>
      </p:sp>
      <p:sp>
        <p:nvSpPr>
          <p:cNvPr id="2" name="PlaceHolder 3"/>
          <p:cNvSpPr>
            <a:spLocks noGrp="1"/>
          </p:cNvSpPr>
          <p:nvPr>
            <p:ph type="title"/>
          </p:nvPr>
        </p:nvSpPr>
        <p:spPr>
          <a:xfrm>
            <a:off x="685800" y="1867680"/>
            <a:ext cx="7772040" cy="164844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b="1" lang="en-US" sz="7200">
                <a:solidFill>
                  <a:srgbClr val="ffffff"/>
                </a:solidFill>
                <a:latin typeface="Arial"/>
                <a:ea typeface="Arial"/>
              </a:rPr>
              <a:t>Click to edit the title text format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457200" y="1203480"/>
            <a:ext cx="8046360" cy="29833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stomShape 1"/>
          <p:cNvSpPr/>
          <p:nvPr/>
        </p:nvSpPr>
        <p:spPr>
          <a:xfrm>
            <a:off x="0" y="0"/>
            <a:ext cx="9143640" cy="1149480"/>
          </a:xfrm>
          <a:prstGeom prst="rect">
            <a:avLst/>
          </a:prstGeom>
          <a:solidFill>
            <a:srgbClr val="2388db"/>
          </a:solidFill>
        </p:spPr>
      </p:sp>
      <p:sp>
        <p:nvSpPr>
          <p:cNvPr id="37" name="CustomShape 2"/>
          <p:cNvSpPr/>
          <p:nvPr/>
        </p:nvSpPr>
        <p:spPr>
          <a:xfrm>
            <a:off x="0" y="1127880"/>
            <a:ext cx="9143640" cy="360"/>
          </a:xfrm>
          <a:prstGeom prst="straightConnector1">
            <a:avLst/>
          </a:prstGeom>
          <a:ln w="57240">
            <a:solidFill>
              <a:srgbClr val="000000"/>
            </a:solidFill>
            <a:round/>
          </a:ln>
        </p:spPr>
      </p:sp>
      <p:sp>
        <p:nvSpPr>
          <p:cNvPr id="38" name="PlaceHolder 3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716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</a:rPr>
              <a:t>Click to edit the title text format</a:t>
            </a:r>
            <a:endParaRPr/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372528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00000"/>
              </a:lnSpc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Click to edit the outline text format</a:t>
            </a:r>
            <a:endParaRPr/>
          </a:p>
          <a:p>
            <a:pPr lvl="1">
              <a:lnSpc>
                <a:spcPct val="100000"/>
              </a:lnSpc>
              <a:buSzPct val="75000"/>
              <a:buFont typeface="StarSymbol"/>
              <a:buChar char="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Second Outline Level</a:t>
            </a:r>
            <a:endParaRPr/>
          </a:p>
          <a:p>
            <a:pPr lvl="2">
              <a:lnSpc>
                <a:spcPct val="100000"/>
              </a:lnSpc>
              <a:buSzPct val="45000"/>
              <a:buFont typeface="StarSymbol"/>
              <a:buChar char="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Third Outline Level</a:t>
            </a:r>
            <a:endParaRPr/>
          </a:p>
          <a:p>
            <a:pPr lvl="3">
              <a:lnSpc>
                <a:spcPct val="100000"/>
              </a:lnSpc>
              <a:buSzPct val="75000"/>
              <a:buFont typeface="StarSymbol"/>
              <a:buChar char="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Fourth Outline Level</a:t>
            </a:r>
            <a:endParaRPr/>
          </a:p>
          <a:p>
            <a:pPr lvl="4">
              <a:lnSpc>
                <a:spcPct val="100000"/>
              </a:lnSpc>
              <a:buSzPct val="45000"/>
              <a:buFont typeface="StarSymbol"/>
              <a:buChar char="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Fifth Outline Level</a:t>
            </a:r>
            <a:endParaRPr/>
          </a:p>
          <a:p>
            <a:pPr lvl="5">
              <a:lnSpc>
                <a:spcPct val="100000"/>
              </a:lnSpc>
              <a:buSzPct val="45000"/>
              <a:buFont typeface="StarSymbol"/>
              <a:buChar char="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Sixth Outline Level</a:t>
            </a:r>
            <a:endParaRPr/>
          </a:p>
          <a:p>
            <a:pPr lvl="6">
              <a:lnSpc>
                <a:spcPct val="100000"/>
              </a:lnSpc>
              <a:buSzPct val="45000"/>
              <a:buFont typeface="StarSymbol"/>
              <a:buChar char="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2388d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en-US"/>
              <a:t>Click to edit the title text format</a:t>
            </a:r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046360" cy="29833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png"/><Relationship Id="rId6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4.gif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500760" y="1789200"/>
            <a:ext cx="7772040" cy="164844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b="1" lang="en-US" sz="6000">
                <a:solidFill>
                  <a:srgbClr val="ffffff"/>
                </a:solidFill>
                <a:latin typeface="Arial"/>
                <a:ea typeface="Arial"/>
              </a:rPr>
              <a:t>Dusičnany</a:t>
            </a:r>
            <a:r>
              <a:rPr b="1" lang="en-US" sz="6000">
                <a:solidFill>
                  <a:srgbClr val="ffffff"/>
                </a:solidFill>
                <a:latin typeface="Arial"/>
                <a:ea typeface="Arial"/>
              </a:rPr>
              <a:t>
</a:t>
            </a:r>
            <a:r>
              <a:rPr b="1" lang="en-US" sz="6000">
                <a:solidFill>
                  <a:srgbClr val="ffffff"/>
                </a:solidFill>
                <a:latin typeface="Arial"/>
                <a:ea typeface="Arial"/>
              </a:rPr>
              <a:t>a naše voda</a:t>
            </a:r>
            <a:endParaRPr/>
          </a:p>
        </p:txBody>
      </p:sp>
      <p:sp>
        <p:nvSpPr>
          <p:cNvPr id="107" name="TextShape 2"/>
          <p:cNvSpPr txBox="1"/>
          <p:nvPr/>
        </p:nvSpPr>
        <p:spPr>
          <a:xfrm>
            <a:off x="685800" y="3627000"/>
            <a:ext cx="7772040" cy="77400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00000"/>
              </a:lnSpc>
            </a:pPr>
            <a:r>
              <a:rPr lang="en-US" sz="3000">
                <a:solidFill>
                  <a:srgbClr val="2388db"/>
                </a:solidFill>
                <a:latin typeface="Arial"/>
                <a:ea typeface="Arial"/>
              </a:rPr>
              <a:t>Lysá nad Labem 2015</a:t>
            </a:r>
            <a:endParaRPr/>
          </a:p>
        </p:txBody>
      </p:sp>
      <p:pic>
        <p:nvPicPr>
          <p:cNvPr descr="" id="108" name="Shape 35"/>
          <p:cNvPicPr/>
          <p:nvPr/>
        </p:nvPicPr>
        <p:blipFill>
          <a:blip r:embed="rId1"/>
          <a:stretch>
            <a:fillRect/>
          </a:stretch>
        </p:blipFill>
        <p:spPr>
          <a:xfrm>
            <a:off x="5288400" y="198360"/>
            <a:ext cx="3614040" cy="2373120"/>
          </a:xfrm>
          <a:prstGeom prst="rect">
            <a:avLst/>
          </a:prstGeom>
        </p:spPr>
      </p:pic>
      <p:sp>
        <p:nvSpPr>
          <p:cNvPr id="109" name="CustomShape 3"/>
          <p:cNvSpPr/>
          <p:nvPr/>
        </p:nvSpPr>
        <p:spPr>
          <a:xfrm>
            <a:off x="6075360" y="4471200"/>
            <a:ext cx="3015720" cy="58536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00000"/>
              </a:lnSpc>
            </a:pPr>
            <a:r>
              <a:rPr lang="en-US" sz="1400">
                <a:solidFill>
                  <a:srgbClr val="000000"/>
                </a:solidFill>
                <a:latin typeface="Arial"/>
                <a:ea typeface="Arial"/>
              </a:rPr>
              <a:t>PhDr. Kateřina Jančaříková, Ph.D.</a:t>
            </a:r>
            <a:endParaRPr/>
          </a:p>
          <a:p>
            <a:pPr>
              <a:lnSpc>
                <a:spcPct val="100000"/>
              </a:lnSpc>
            </a:pPr>
            <a:r>
              <a:rPr lang="en-US" sz="1400">
                <a:solidFill>
                  <a:srgbClr val="000000"/>
                </a:solidFill>
                <a:latin typeface="Arial"/>
                <a:ea typeface="Arial"/>
              </a:rPr>
              <a:t>Michal Toužín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457200" y="205920"/>
            <a:ext cx="8229240" cy="85716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b="1" lang="en-US" sz="2800">
                <a:solidFill>
                  <a:srgbClr val="ffffff"/>
                </a:solidFill>
                <a:latin typeface="Arial"/>
                <a:ea typeface="Arial"/>
              </a:rPr>
              <a:t>Doporučovaná řešení</a:t>
            </a:r>
            <a:endParaRPr/>
          </a:p>
        </p:txBody>
      </p:sp>
      <p:sp>
        <p:nvSpPr>
          <p:cNvPr id="139" name="TextShape 2"/>
          <p:cNvSpPr txBox="1"/>
          <p:nvPr/>
        </p:nvSpPr>
        <p:spPr>
          <a:xfrm>
            <a:off x="457200" y="1557720"/>
            <a:ext cx="8452080" cy="372528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Důsledná ochrana zdrojů, okolí vrtů a kontrola hygienických limitů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Dodávka kojenecké vody rodinám malých dětí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Začít pracovat na novém zdroji/vrtu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Napojení na okolní obce pro případ havárie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467640" y="699480"/>
            <a:ext cx="8676000" cy="444348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00000"/>
              </a:lnSpc>
            </a:pPr>
            <a:r>
              <a:rPr lang="en-US" sz="9600">
                <a:solidFill>
                  <a:srgbClr val="ffffff"/>
                </a:solidFill>
                <a:latin typeface="Arial"/>
                <a:ea typeface="Arial"/>
              </a:rPr>
              <a:t>Děkujeme</a:t>
            </a:r>
            <a:endParaRPr/>
          </a:p>
          <a:p>
            <a:pPr>
              <a:lnSpc>
                <a:spcPct val="100000"/>
              </a:lnSpc>
            </a:pPr>
            <a:r>
              <a:rPr lang="en-US" sz="9600">
                <a:solidFill>
                  <a:srgbClr val="ffffff"/>
                </a:solidFill>
                <a:latin typeface="Arial"/>
                <a:ea typeface="Arial"/>
              </a:rPr>
              <a:t>za pozornost!</a:t>
            </a:r>
            <a:endParaRPr/>
          </a:p>
        </p:txBody>
      </p:sp>
      <p:sp>
        <p:nvSpPr>
          <p:cNvPr id="141" name="CustomShape 2"/>
          <p:cNvSpPr/>
          <p:nvPr/>
        </p:nvSpPr>
        <p:spPr>
          <a:xfrm>
            <a:off x="2881440" y="4359960"/>
            <a:ext cx="6180120" cy="666360"/>
          </a:xfrm>
          <a:prstGeom prst="rect">
            <a:avLst/>
          </a:prstGeom>
        </p:spPr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457200" y="205920"/>
            <a:ext cx="8229240" cy="85716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</a:rPr>
              <a:t>Co říká norma pro pitnou vodu?</a:t>
            </a:r>
            <a:endParaRPr/>
          </a:p>
        </p:txBody>
      </p:sp>
      <p:sp>
        <p:nvSpPr>
          <p:cNvPr id="111" name="TextShape 2"/>
          <p:cNvSpPr txBox="1"/>
          <p:nvPr/>
        </p:nvSpPr>
        <p:spPr>
          <a:xfrm>
            <a:off x="535680" y="1539720"/>
            <a:ext cx="6577560" cy="372528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200">
                <a:solidFill>
                  <a:srgbClr val="000000"/>
                </a:solidFill>
                <a:latin typeface="Arial"/>
                <a:ea typeface="Arial"/>
              </a:rPr>
              <a:t>Limity pro pitnou vodu</a:t>
            </a:r>
            <a:endParaRPr/>
          </a:p>
          <a:p>
            <a:pPr lvl="1">
              <a:lnSpc>
                <a:spcPct val="100000"/>
              </a:lnSpc>
              <a:buFont typeface="Courier New"/>
              <a:buChar char="o"/>
            </a:pPr>
            <a:r>
              <a:rPr lang="en-US" sz="3200">
                <a:solidFill>
                  <a:srgbClr val="000000"/>
                </a:solidFill>
                <a:latin typeface="Arial"/>
                <a:ea typeface="Arial"/>
              </a:rPr>
              <a:t>Evropa 100mg/l</a:t>
            </a:r>
            <a:endParaRPr/>
          </a:p>
          <a:p>
            <a:pPr lvl="1">
              <a:lnSpc>
                <a:spcPct val="100000"/>
              </a:lnSpc>
              <a:buFont typeface="Courier New"/>
              <a:buChar char="o"/>
            </a:pPr>
            <a:r>
              <a:rPr lang="en-US" sz="3200">
                <a:solidFill>
                  <a:srgbClr val="000000"/>
                </a:solidFill>
                <a:latin typeface="Arial"/>
                <a:ea typeface="Arial"/>
              </a:rPr>
              <a:t>USA 90 mg/l</a:t>
            </a:r>
            <a:endParaRPr/>
          </a:p>
          <a:p>
            <a:pPr lvl="1">
              <a:lnSpc>
                <a:spcPct val="100000"/>
              </a:lnSpc>
              <a:buFont typeface="Courier New"/>
              <a:buChar char="o"/>
            </a:pPr>
            <a:r>
              <a:rPr lang="en-US" sz="3200">
                <a:solidFill>
                  <a:srgbClr val="000000"/>
                </a:solidFill>
                <a:latin typeface="Arial"/>
                <a:ea typeface="Arial"/>
              </a:rPr>
              <a:t>Česká republika 50mg/l</a:t>
            </a:r>
            <a:endParaRPr/>
          </a:p>
          <a:p>
            <a:pPr lvl="1">
              <a:lnSpc>
                <a:spcPct val="100000"/>
              </a:lnSpc>
              <a:buFont typeface="Courier New"/>
              <a:buChar char="o"/>
            </a:pPr>
            <a:r>
              <a:rPr lang="en-US" sz="3200">
                <a:solidFill>
                  <a:srgbClr val="000000"/>
                </a:solidFill>
                <a:latin typeface="Arial"/>
                <a:ea typeface="Arial"/>
              </a:rPr>
              <a:t>Odchylka měření 5mg/l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200">
                <a:solidFill>
                  <a:srgbClr val="000000"/>
                </a:solidFill>
                <a:latin typeface="Arial"/>
                <a:ea typeface="Arial"/>
              </a:rPr>
              <a:t>Výjimky z České normy jsou zcela běžné</a:t>
            </a:r>
            <a:endParaRPr/>
          </a:p>
        </p:txBody>
      </p:sp>
      <p:pic>
        <p:nvPicPr>
          <p:cNvPr descr="" id="112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5760720" y="1645920"/>
            <a:ext cx="2790360" cy="1418760"/>
          </a:xfrm>
          <a:prstGeom prst="rect">
            <a:avLst/>
          </a:prstGeom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457200" y="205920"/>
            <a:ext cx="8229240" cy="85716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</a:rPr>
              <a:t>Vliv dusičnanů na zdraví</a:t>
            </a:r>
            <a:endParaRPr/>
          </a:p>
        </p:txBody>
      </p:sp>
      <p:sp>
        <p:nvSpPr>
          <p:cNvPr id="114" name="TextShape 2"/>
          <p:cNvSpPr txBox="1"/>
          <p:nvPr/>
        </p:nvSpPr>
        <p:spPr>
          <a:xfrm>
            <a:off x="457200" y="1200240"/>
            <a:ext cx="8229240" cy="372528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Hodnoty mezi 50mg/l a 100mg/l</a:t>
            </a:r>
            <a:endParaRPr/>
          </a:p>
          <a:p>
            <a:pPr lvl="1">
              <a:lnSpc>
                <a:spcPct val="100000"/>
              </a:lnSpc>
              <a:buFont typeface="Courier New"/>
              <a:buChar char="o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Prokázán byl vliv pouze na </a:t>
            </a:r>
            <a:r>
              <a:rPr b="1" lang="en-US" sz="3000">
                <a:solidFill>
                  <a:srgbClr val="000000"/>
                </a:solidFill>
                <a:latin typeface="Arial"/>
                <a:ea typeface="Arial"/>
              </a:rPr>
              <a:t>nekojené děti 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do věku tří let</a:t>
            </a:r>
            <a:endParaRPr/>
          </a:p>
          <a:p>
            <a:pPr lvl="1">
              <a:lnSpc>
                <a:spcPct val="100000"/>
              </a:lnSpc>
              <a:buFont typeface="Courier New"/>
              <a:buChar char="o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Dusičnany se </a:t>
            </a:r>
            <a:r>
              <a:rPr b="1" lang="en-US" sz="3000">
                <a:solidFill>
                  <a:srgbClr val="000000"/>
                </a:solidFill>
                <a:latin typeface="Arial"/>
                <a:ea typeface="Arial"/>
              </a:rPr>
              <a:t>nepřenášejí do mateřského mléka</a:t>
            </a:r>
            <a:endParaRPr/>
          </a:p>
          <a:p>
            <a:pPr lvl="1">
              <a:lnSpc>
                <a:spcPct val="100000"/>
              </a:lnSpc>
              <a:buFont typeface="Courier New"/>
              <a:buChar char="o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Vliv na starší děti a dospělé nebyl prokázán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115" name="Shape 50"/>
          <p:cNvPicPr/>
          <p:nvPr/>
        </p:nvPicPr>
        <p:blipFill>
          <a:blip r:embed="rId1"/>
          <a:stretch>
            <a:fillRect/>
          </a:stretch>
        </p:blipFill>
        <p:spPr>
          <a:xfrm>
            <a:off x="7170840" y="2860560"/>
            <a:ext cx="1803240" cy="1803240"/>
          </a:xfrm>
          <a:prstGeom prst="rect">
            <a:avLst/>
          </a:prstGeom>
        </p:spPr>
      </p:pic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457200" y="205920"/>
            <a:ext cx="8229240" cy="85716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</a:rPr>
              <a:t>Příjem dusičnanů do lidského těla </a:t>
            </a:r>
            <a:endParaRPr/>
          </a:p>
        </p:txBody>
      </p:sp>
      <p:sp>
        <p:nvSpPr>
          <p:cNvPr id="117" name="TextShape 2"/>
          <p:cNvSpPr txBox="1"/>
          <p:nvPr/>
        </p:nvSpPr>
        <p:spPr>
          <a:xfrm>
            <a:off x="457200" y="1200240"/>
            <a:ext cx="6126480" cy="372528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Příjem z vody aj. Tekutin  5%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Příjem z potravin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Jak snížit příjem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Méně uzenin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Preferovat zeleninu pěstovanou tradiční cestou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118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6309360" y="1280160"/>
            <a:ext cx="2743200" cy="1737360"/>
          </a:xfrm>
          <a:prstGeom prst="rect">
            <a:avLst/>
          </a:prstGeom>
        </p:spPr>
      </p:pic>
      <p:pic>
        <p:nvPicPr>
          <p:cNvPr descr="" id="119" name="Shape 57"/>
          <p:cNvPicPr/>
          <p:nvPr/>
        </p:nvPicPr>
        <p:blipFill>
          <a:blip r:embed="rId2"/>
          <a:stretch>
            <a:fillRect/>
          </a:stretch>
        </p:blipFill>
        <p:spPr>
          <a:xfrm>
            <a:off x="7185960" y="3376440"/>
            <a:ext cx="1592280" cy="1469880"/>
          </a:xfrm>
          <a:prstGeom prst="rect">
            <a:avLst/>
          </a:prstGeom>
        </p:spPr>
      </p:pic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457200" y="205920"/>
            <a:ext cx="8229240" cy="85716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</a:rPr>
              <a:t>Dusičnany v rukole - příklad</a:t>
            </a:r>
            <a:endParaRPr/>
          </a:p>
        </p:txBody>
      </p:sp>
      <p:sp>
        <p:nvSpPr>
          <p:cNvPr id="121" name="TextShape 2"/>
          <p:cNvSpPr txBox="1"/>
          <p:nvPr/>
        </p:nvSpPr>
        <p:spPr>
          <a:xfrm>
            <a:off x="457200" y="1200240"/>
            <a:ext cx="8229240" cy="372528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Nařízení Komise EU č. 1258/2011 stanoví normu na obsah dusičnanů rukole na</a:t>
            </a:r>
            <a:endParaRPr/>
          </a:p>
          <a:p>
            <a:pPr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7000 mg/kg.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10 dg rukoly tedy obsahuje více dusičnanů, </a:t>
            </a:r>
            <a:endParaRPr/>
          </a:p>
          <a:p>
            <a:pPr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než 14 litrů pitné vody na hranici 50 mg/l.</a:t>
            </a:r>
            <a:endParaRPr/>
          </a:p>
        </p:txBody>
      </p:sp>
      <p:pic>
        <p:nvPicPr>
          <p:cNvPr descr="" id="122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4846320" y="3749040"/>
            <a:ext cx="3867840" cy="1005840"/>
          </a:xfrm>
          <a:prstGeom prst="rect">
            <a:avLst/>
          </a:prstGeom>
        </p:spPr>
      </p:pic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457200" y="205920"/>
            <a:ext cx="8229240" cy="85716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</a:rPr>
              <a:t>Dusičnany ve vodě v Lysé</a:t>
            </a:r>
            <a:endParaRPr/>
          </a:p>
        </p:txBody>
      </p:sp>
      <p:sp>
        <p:nvSpPr>
          <p:cNvPr id="124" name="TextShape 2"/>
          <p:cNvSpPr txBox="1"/>
          <p:nvPr/>
        </p:nvSpPr>
        <p:spPr>
          <a:xfrm>
            <a:off x="457200" y="1200240"/>
            <a:ext cx="5043240" cy="337176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Hlavním zdrojem je intenzivní zemědělská produkce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Zdroje vody</a:t>
            </a:r>
            <a:endParaRPr/>
          </a:p>
          <a:p>
            <a:pPr lvl="1">
              <a:lnSpc>
                <a:spcPct val="100000"/>
              </a:lnSpc>
              <a:buSzPct val="80000"/>
              <a:buFont typeface="Courier New"/>
              <a:buChar char="o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studna (30 m) - znečištěna</a:t>
            </a:r>
            <a:endParaRPr/>
          </a:p>
          <a:p>
            <a:pPr lvl="1">
              <a:lnSpc>
                <a:spcPct val="100000"/>
              </a:lnSpc>
              <a:buSzPct val="80000"/>
              <a:buFont typeface="Courier New"/>
              <a:buChar char="o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vrt (100 m) - neznečistěn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b="1" lang="en-US" sz="2400">
                <a:solidFill>
                  <a:srgbClr val="000000"/>
                </a:solidFill>
                <a:latin typeface="Arial"/>
                <a:ea typeface="Arial"/>
              </a:rPr>
              <a:t>Je nutné důsledněji chránit naše zdroje pitné vody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endParaRPr/>
          </a:p>
        </p:txBody>
      </p:sp>
      <p:pic>
        <p:nvPicPr>
          <p:cNvPr descr="" id="125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5657760" y="1920240"/>
            <a:ext cx="2937600" cy="1849320"/>
          </a:xfrm>
          <a:prstGeom prst="rect">
            <a:avLst/>
          </a:prstGeom>
        </p:spPr>
      </p:pic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457200" y="205920"/>
            <a:ext cx="8229240" cy="85716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</a:rPr>
              <a:t>Současný stav ochrany</a:t>
            </a:r>
            <a:endParaRPr/>
          </a:p>
        </p:txBody>
      </p:sp>
      <p:pic>
        <p:nvPicPr>
          <p:cNvPr descr="" id="127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2880" y="1188720"/>
            <a:ext cx="3474720" cy="1828800"/>
          </a:xfrm>
          <a:prstGeom prst="rect">
            <a:avLst/>
          </a:prstGeom>
        </p:spPr>
      </p:pic>
      <p:pic>
        <p:nvPicPr>
          <p:cNvPr descr="" id="128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3017520" y="1259640"/>
            <a:ext cx="3383280" cy="3495240"/>
          </a:xfrm>
          <a:prstGeom prst="rect">
            <a:avLst/>
          </a:prstGeom>
        </p:spPr>
      </p:pic>
      <p:pic>
        <p:nvPicPr>
          <p:cNvPr descr="" id="129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4320" y="2834640"/>
            <a:ext cx="3108960" cy="1849320"/>
          </a:xfrm>
          <a:prstGeom prst="rect">
            <a:avLst/>
          </a:prstGeom>
        </p:spPr>
      </p:pic>
      <p:pic>
        <p:nvPicPr>
          <p:cNvPr descr="" id="130" name=""/>
          <p:cNvPicPr/>
          <p:nvPr/>
        </p:nvPicPr>
        <p:blipFill>
          <a:blip r:embed="rId4"/>
          <a:stretch>
            <a:fillRect/>
          </a:stretch>
        </p:blipFill>
        <p:spPr>
          <a:xfrm>
            <a:off x="6126480" y="205920"/>
            <a:ext cx="2468880" cy="2926080"/>
          </a:xfrm>
          <a:prstGeom prst="rect">
            <a:avLst/>
          </a:prstGeom>
        </p:spPr>
      </p:pic>
      <p:pic>
        <p:nvPicPr>
          <p:cNvPr descr="" id="131" name=""/>
          <p:cNvPicPr/>
          <p:nvPr/>
        </p:nvPicPr>
        <p:blipFill>
          <a:blip r:embed="rId5"/>
          <a:stretch>
            <a:fillRect/>
          </a:stretch>
        </p:blipFill>
        <p:spPr>
          <a:xfrm>
            <a:off x="6126480" y="2834640"/>
            <a:ext cx="2858400" cy="2123640"/>
          </a:xfrm>
          <a:prstGeom prst="rect">
            <a:avLst/>
          </a:prstGeom>
        </p:spPr>
      </p:pic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457200" y="205920"/>
            <a:ext cx="8229240" cy="85716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</a:rPr>
              <a:t>Filtrace vody</a:t>
            </a:r>
            <a:endParaRPr/>
          </a:p>
        </p:txBody>
      </p:sp>
      <p:sp>
        <p:nvSpPr>
          <p:cNvPr id="133" name="TextShape 2"/>
          <p:cNvSpPr txBox="1"/>
          <p:nvPr/>
        </p:nvSpPr>
        <p:spPr>
          <a:xfrm>
            <a:off x="457200" y="1200240"/>
            <a:ext cx="6708600" cy="372528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Značná investice do technologie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Stálé investice do provozu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Je nutné pečlivě dodržovat provozní postupy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Jinak může filtr výrazně zhoršit kvalitu vody</a:t>
            </a:r>
            <a:endParaRPr/>
          </a:p>
        </p:txBody>
      </p:sp>
      <p:pic>
        <p:nvPicPr>
          <p:cNvPr descr="" id="134" name="Shape 71"/>
          <p:cNvPicPr/>
          <p:nvPr/>
        </p:nvPicPr>
        <p:blipFill>
          <a:blip r:embed="rId1"/>
          <a:stretch>
            <a:fillRect/>
          </a:stretch>
        </p:blipFill>
        <p:spPr>
          <a:xfrm>
            <a:off x="6002280" y="3566160"/>
            <a:ext cx="3050280" cy="1503000"/>
          </a:xfrm>
          <a:prstGeom prst="rect">
            <a:avLst/>
          </a:prstGeom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457200" y="205920"/>
            <a:ext cx="8229240" cy="85716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</a:rPr>
              <a:t>Nové zdroje</a:t>
            </a:r>
            <a:endParaRPr/>
          </a:p>
        </p:txBody>
      </p:sp>
      <p:sp>
        <p:nvSpPr>
          <p:cNvPr id="136" name="TextShape 2"/>
          <p:cNvSpPr txBox="1"/>
          <p:nvPr/>
        </p:nvSpPr>
        <p:spPr>
          <a:xfrm>
            <a:off x="457200" y="1200240"/>
            <a:ext cx="6766560" cy="372528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Cenomanská zvodeň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Jeden z nejkvalitnějších zdrojů pitné vody v ČR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Parametry kojenecké vody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Nachází se v katastru naší obce</a:t>
            </a:r>
            <a:endParaRPr/>
          </a:p>
        </p:txBody>
      </p:sp>
      <p:pic>
        <p:nvPicPr>
          <p:cNvPr descr="" id="137" name="Shape 78"/>
          <p:cNvPicPr/>
          <p:nvPr/>
        </p:nvPicPr>
        <p:blipFill>
          <a:blip r:embed="rId1"/>
          <a:stretch>
            <a:fillRect/>
          </a:stretch>
        </p:blipFill>
        <p:spPr>
          <a:xfrm>
            <a:off x="6309720" y="3508920"/>
            <a:ext cx="2742840" cy="1520280"/>
          </a:xfrm>
          <a:prstGeom prst="rect">
            <a:avLst/>
          </a:prstGeom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